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97" r:id="rId2"/>
    <p:sldId id="306" r:id="rId3"/>
    <p:sldId id="310" r:id="rId4"/>
    <p:sldId id="307" r:id="rId5"/>
    <p:sldId id="311" r:id="rId6"/>
    <p:sldId id="323" r:id="rId7"/>
    <p:sldId id="315" r:id="rId8"/>
    <p:sldId id="321" r:id="rId9"/>
    <p:sldId id="322" r:id="rId10"/>
    <p:sldId id="325" r:id="rId11"/>
    <p:sldId id="316" r:id="rId12"/>
    <p:sldId id="257" r:id="rId13"/>
    <p:sldId id="319" r:id="rId14"/>
    <p:sldId id="327" r:id="rId15"/>
    <p:sldId id="295" r:id="rId16"/>
    <p:sldId id="326" r:id="rId17"/>
  </p:sldIdLst>
  <p:sldSz cx="12192000" cy="6858000"/>
  <p:notesSz cx="6858000" cy="9144000"/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70"/>
    <p:restoredTop sz="95884"/>
  </p:normalViewPr>
  <p:slideViewPr>
    <p:cSldViewPr snapToGrid="0" snapToObjects="1">
      <p:cViewPr varScale="1">
        <p:scale>
          <a:sx n="84" d="100"/>
          <a:sy n="84" d="100"/>
        </p:scale>
        <p:origin x="20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g>
</file>

<file path=ppt/media/image3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BED5E6-99DA-6A4C-8BC7-8FFD54E6114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95308-13B2-5C41-97ED-CB33AE785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53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43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57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4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835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020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360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761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230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589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255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57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04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ody of water&#10;&#10;Description automatically generated">
            <a:extLst>
              <a:ext uri="{FF2B5EF4-FFF2-40B4-BE49-F238E27FC236}">
                <a16:creationId xmlns:a16="http://schemas.microsoft.com/office/drawing/2014/main" id="{C18B7493-825C-4416-965B-F6EBB78BD30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5"/>
          <a:srcRect r="-1" b="258"/>
          <a:stretch>
            <a:fillRect/>
          </a:stretch>
        </p:blipFill>
        <p:spPr>
          <a:xfrm>
            <a:off x="121015" y="336500"/>
            <a:ext cx="11949969" cy="64190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FAA0C5-CDB4-4C54-9B0E-5BFA9206C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846" y="336500"/>
            <a:ext cx="11184941" cy="323189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>
                <a:solidFill>
                  <a:srgbClr val="FFFF00"/>
                </a:solidFill>
                <a:latin typeface="Helvetica" pitchFamily="2" charset="0"/>
              </a:rPr>
              <a:t>Trend Analysis of Nuance Sales Data</a:t>
            </a:r>
            <a:br>
              <a:rPr lang="en-US" sz="7200" dirty="0">
                <a:solidFill>
                  <a:srgbClr val="FFFF00"/>
                </a:solidFill>
                <a:latin typeface="Helvetica" pitchFamily="2" charset="0"/>
              </a:rPr>
            </a:br>
            <a:endParaRPr lang="en-US" sz="7200" dirty="0">
              <a:solidFill>
                <a:srgbClr val="FFFF00"/>
              </a:solidFill>
              <a:latin typeface="Helvetica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0583DD-4BE3-4DBF-BC67-BE9BB447D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13520" cy="2423160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rgbClr val="FFFF00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TEAM NUANC</a:t>
            </a:r>
            <a:r>
              <a:rPr lang="en-US" sz="4400" dirty="0">
                <a:solidFill>
                  <a:srgbClr val="FFFF00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E (2)</a:t>
            </a:r>
          </a:p>
          <a:p>
            <a:pPr algn="ctr"/>
            <a:r>
              <a:rPr lang="en-US" sz="4400" dirty="0">
                <a:solidFill>
                  <a:schemeClr val="accent1">
                    <a:lumMod val="20000"/>
                    <a:lumOff val="80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Project 1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7920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17D075C-D87F-EB4A-BD95-855B1C142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6000" dirty="0">
                <a:solidFill>
                  <a:srgbClr val="C00000"/>
                </a:solidFill>
              </a:rPr>
              <a:t>Item Sales vs Date Added Comparisons - </a:t>
            </a:r>
            <a:r>
              <a:rPr lang="en-US" sz="6000" dirty="0" err="1">
                <a:solidFill>
                  <a:srgbClr val="C00000"/>
                </a:solidFill>
              </a:rPr>
              <a:t>Amusa</a:t>
            </a:r>
            <a:endParaRPr lang="en-US" sz="6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7" name="Picture 6" descr="A close up of a computer keyboard&#10;&#10;Description automatically generated">
            <a:extLst>
              <a:ext uri="{FF2B5EF4-FFF2-40B4-BE49-F238E27FC236}">
                <a16:creationId xmlns:a16="http://schemas.microsoft.com/office/drawing/2014/main" id="{2F837DEB-8A0C-4634-9ADF-2E82E3521A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2385060" y="2223131"/>
            <a:ext cx="7421880" cy="417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54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AE3EB-183F-C14A-A571-AB5E8CA75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040" y="45656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Item Sales vs Date Added Comparisons - </a:t>
            </a:r>
            <a:r>
              <a:rPr lang="en-US" dirty="0" err="1">
                <a:solidFill>
                  <a:srgbClr val="C00000"/>
                </a:solidFill>
              </a:rPr>
              <a:t>Amusa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F5090-2C07-3246-840C-7900D73F6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405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17D075C-D87F-EB4A-BD95-855B1C1424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179832"/>
            <a:ext cx="10909640" cy="1645982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6000" b="1" dirty="0">
                <a:solidFill>
                  <a:srgbClr val="002060"/>
                </a:solidFill>
              </a:rPr>
              <a:t>Top items vs # of customers buying the item(top 5)-Kayla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27432"/>
          </a:xfrm>
          <a:custGeom>
            <a:avLst/>
            <a:gdLst>
              <a:gd name="connsiteX0" fmla="*/ 0 w 3291840"/>
              <a:gd name="connsiteY0" fmla="*/ 0 h 27432"/>
              <a:gd name="connsiteX1" fmla="*/ 625450 w 3291840"/>
              <a:gd name="connsiteY1" fmla="*/ 0 h 27432"/>
              <a:gd name="connsiteX2" fmla="*/ 1283818 w 3291840"/>
              <a:gd name="connsiteY2" fmla="*/ 0 h 27432"/>
              <a:gd name="connsiteX3" fmla="*/ 1975104 w 3291840"/>
              <a:gd name="connsiteY3" fmla="*/ 0 h 27432"/>
              <a:gd name="connsiteX4" fmla="*/ 2666390 w 3291840"/>
              <a:gd name="connsiteY4" fmla="*/ 0 h 27432"/>
              <a:gd name="connsiteX5" fmla="*/ 3291840 w 3291840"/>
              <a:gd name="connsiteY5" fmla="*/ 0 h 27432"/>
              <a:gd name="connsiteX6" fmla="*/ 3291840 w 3291840"/>
              <a:gd name="connsiteY6" fmla="*/ 27432 h 27432"/>
              <a:gd name="connsiteX7" fmla="*/ 2567635 w 3291840"/>
              <a:gd name="connsiteY7" fmla="*/ 27432 h 27432"/>
              <a:gd name="connsiteX8" fmla="*/ 1843430 w 3291840"/>
              <a:gd name="connsiteY8" fmla="*/ 27432 h 27432"/>
              <a:gd name="connsiteX9" fmla="*/ 1185062 w 3291840"/>
              <a:gd name="connsiteY9" fmla="*/ 27432 h 27432"/>
              <a:gd name="connsiteX10" fmla="*/ 0 w 3291840"/>
              <a:gd name="connsiteY10" fmla="*/ 27432 h 27432"/>
              <a:gd name="connsiteX11" fmla="*/ 0 w 329184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91840" h="27432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0674" y="7395"/>
                  <a:pt x="3291885" y="21864"/>
                  <a:pt x="3291840" y="27432"/>
                </a:cubicBezTo>
                <a:cubicBezTo>
                  <a:pt x="3043276" y="47012"/>
                  <a:pt x="2921041" y="-3764"/>
                  <a:pt x="2567635" y="27432"/>
                </a:cubicBezTo>
                <a:cubicBezTo>
                  <a:pt x="2214230" y="58628"/>
                  <a:pt x="2189623" y="-3875"/>
                  <a:pt x="1843430" y="27432"/>
                </a:cubicBezTo>
                <a:cubicBezTo>
                  <a:pt x="1497237" y="58739"/>
                  <a:pt x="1492584" y="38324"/>
                  <a:pt x="1185062" y="27432"/>
                </a:cubicBezTo>
                <a:cubicBezTo>
                  <a:pt x="877540" y="16540"/>
                  <a:pt x="313238" y="555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91840" h="27432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2033" y="12649"/>
                  <a:pt x="3290852" y="17989"/>
                  <a:pt x="3291840" y="27432"/>
                </a:cubicBezTo>
                <a:cubicBezTo>
                  <a:pt x="3120474" y="24858"/>
                  <a:pt x="2816568" y="13777"/>
                  <a:pt x="2633472" y="27432"/>
                </a:cubicBezTo>
                <a:cubicBezTo>
                  <a:pt x="2450376" y="41087"/>
                  <a:pt x="2160769" y="46494"/>
                  <a:pt x="1909267" y="27432"/>
                </a:cubicBezTo>
                <a:cubicBezTo>
                  <a:pt x="1657765" y="8370"/>
                  <a:pt x="1623992" y="18792"/>
                  <a:pt x="1349654" y="27432"/>
                </a:cubicBezTo>
                <a:cubicBezTo>
                  <a:pt x="1075316" y="36072"/>
                  <a:pt x="833426" y="43325"/>
                  <a:pt x="691286" y="27432"/>
                </a:cubicBezTo>
                <a:cubicBezTo>
                  <a:pt x="549146" y="11539"/>
                  <a:pt x="342011" y="33345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C35A4D"/>
          </a:solidFill>
          <a:ln w="38100" cap="rnd">
            <a:solidFill>
              <a:srgbClr val="C35A4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computer keyboard&#10;&#10;Description automatically generated">
            <a:extLst>
              <a:ext uri="{FF2B5EF4-FFF2-40B4-BE49-F238E27FC236}">
                <a16:creationId xmlns:a16="http://schemas.microsoft.com/office/drawing/2014/main" id="{2F837DEB-8A0C-4634-9ADF-2E82E3521A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2385060" y="2223131"/>
            <a:ext cx="7421880" cy="417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918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BF54E-6458-674C-8240-8E5698DAC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Top items vs # of customers buying the item(top 5)-Kayla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9E44C-4F5C-074F-94A3-9AEB10C9A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459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25D5C-395D-8E4D-A068-2DAA5055D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2221B-6DEF-6641-A9FE-C87927B11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372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6FDD9-2ED9-B546-95B6-4317CB658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F2330-4F9C-3A46-AF49-155BE7A5A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428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45F18E-5EDD-9D4C-9D26-14304D662352}"/>
              </a:ext>
            </a:extLst>
          </p:cNvPr>
          <p:cNvSpPr txBox="1"/>
          <p:nvPr/>
        </p:nvSpPr>
        <p:spPr>
          <a:xfrm>
            <a:off x="2727960" y="2413337"/>
            <a:ext cx="53671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accent4">
                    <a:lumMod val="50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80063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6D37EE4-EA1B-46EE-A54B-5233C63C96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3BC6D9-7A94-1749-9FA2-F67204AFB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585" y="703293"/>
            <a:ext cx="4584921" cy="19498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TEAM MEMBNERS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F5BDD2-58FE-9C43-9089-2B073709F3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0" r="6610" b="1"/>
          <a:stretch/>
        </p:blipFill>
        <p:spPr>
          <a:xfrm>
            <a:off x="866691" y="1216968"/>
            <a:ext cx="5416261" cy="4424065"/>
          </a:xfrm>
          <a:custGeom>
            <a:avLst/>
            <a:gdLst/>
            <a:ahLst/>
            <a:cxnLst/>
            <a:rect l="l" t="t" r="r" b="b"/>
            <a:pathLst>
              <a:path w="5531320" h="4424065">
                <a:moveTo>
                  <a:pt x="4292328" y="3931444"/>
                </a:moveTo>
                <a:cubicBezTo>
                  <a:pt x="3830135" y="4131325"/>
                  <a:pt x="3346708" y="4259111"/>
                  <a:pt x="2855653" y="4364392"/>
                </a:cubicBezTo>
                <a:lnTo>
                  <a:pt x="2855525" y="4364392"/>
                </a:lnTo>
                <a:cubicBezTo>
                  <a:pt x="3386634" y="4394018"/>
                  <a:pt x="3853531" y="4210158"/>
                  <a:pt x="4292328" y="3931444"/>
                </a:cubicBezTo>
                <a:close/>
                <a:moveTo>
                  <a:pt x="4302118" y="3923561"/>
                </a:moveTo>
                <a:lnTo>
                  <a:pt x="4301102" y="3924959"/>
                </a:lnTo>
                <a:lnTo>
                  <a:pt x="4302881" y="3924959"/>
                </a:lnTo>
                <a:close/>
                <a:moveTo>
                  <a:pt x="3885572" y="334733"/>
                </a:moveTo>
                <a:cubicBezTo>
                  <a:pt x="4046889" y="406840"/>
                  <a:pt x="4203653" y="488713"/>
                  <a:pt x="4355013" y="579880"/>
                </a:cubicBezTo>
                <a:cubicBezTo>
                  <a:pt x="4662082" y="768063"/>
                  <a:pt x="4933803" y="995790"/>
                  <a:pt x="5144619" y="1290779"/>
                </a:cubicBezTo>
                <a:cubicBezTo>
                  <a:pt x="5314365" y="1528042"/>
                  <a:pt x="5426258" y="1789591"/>
                  <a:pt x="5468598" y="2088522"/>
                </a:cubicBezTo>
                <a:cubicBezTo>
                  <a:pt x="5479330" y="2001424"/>
                  <a:pt x="5480182" y="1913385"/>
                  <a:pt x="5471141" y="1826083"/>
                </a:cubicBezTo>
                <a:cubicBezTo>
                  <a:pt x="5455337" y="1662962"/>
                  <a:pt x="5406307" y="1504799"/>
                  <a:pt x="5327080" y="1361348"/>
                </a:cubicBezTo>
                <a:cubicBezTo>
                  <a:pt x="5206160" y="1140233"/>
                  <a:pt x="5033362" y="965782"/>
                  <a:pt x="4833354" y="816507"/>
                </a:cubicBezTo>
                <a:cubicBezTo>
                  <a:pt x="4597235" y="640276"/>
                  <a:pt x="4336322" y="509438"/>
                  <a:pt x="4063457" y="400724"/>
                </a:cubicBezTo>
                <a:cubicBezTo>
                  <a:pt x="4033360" y="388607"/>
                  <a:pt x="4003060" y="376909"/>
                  <a:pt x="3972544" y="365631"/>
                </a:cubicBezTo>
                <a:cubicBezTo>
                  <a:pt x="3943680" y="354950"/>
                  <a:pt x="3914563" y="345033"/>
                  <a:pt x="3885572" y="334733"/>
                </a:cubicBezTo>
                <a:close/>
                <a:moveTo>
                  <a:pt x="3865737" y="329520"/>
                </a:moveTo>
                <a:cubicBezTo>
                  <a:pt x="3865737" y="329520"/>
                  <a:pt x="3865737" y="330410"/>
                  <a:pt x="3866500" y="330537"/>
                </a:cubicBezTo>
                <a:lnTo>
                  <a:pt x="3869806" y="330156"/>
                </a:lnTo>
                <a:close/>
                <a:moveTo>
                  <a:pt x="2219772" y="85645"/>
                </a:moveTo>
                <a:cubicBezTo>
                  <a:pt x="2206943" y="84005"/>
                  <a:pt x="2193910" y="85264"/>
                  <a:pt x="2181627" y="89333"/>
                </a:cubicBezTo>
                <a:cubicBezTo>
                  <a:pt x="1932920" y="125113"/>
                  <a:pt x="1690800" y="197118"/>
                  <a:pt x="1462972" y="303073"/>
                </a:cubicBezTo>
                <a:cubicBezTo>
                  <a:pt x="971789" y="529528"/>
                  <a:pt x="578130" y="865460"/>
                  <a:pt x="308698" y="1338461"/>
                </a:cubicBezTo>
                <a:cubicBezTo>
                  <a:pt x="180225" y="1561852"/>
                  <a:pt x="97653" y="1808638"/>
                  <a:pt x="65840" y="2064364"/>
                </a:cubicBezTo>
                <a:cubicBezTo>
                  <a:pt x="71943" y="2050505"/>
                  <a:pt x="77284" y="2036391"/>
                  <a:pt x="82115" y="2022150"/>
                </a:cubicBezTo>
                <a:cubicBezTo>
                  <a:pt x="170104" y="1763653"/>
                  <a:pt x="279580" y="1515073"/>
                  <a:pt x="423261" y="1282260"/>
                </a:cubicBezTo>
                <a:cubicBezTo>
                  <a:pt x="630770" y="945565"/>
                  <a:pt x="895371" y="664944"/>
                  <a:pt x="1231812" y="454001"/>
                </a:cubicBezTo>
                <a:cubicBezTo>
                  <a:pt x="1535193" y="263783"/>
                  <a:pt x="1866802" y="149729"/>
                  <a:pt x="2219772" y="85645"/>
                </a:cubicBezTo>
                <a:close/>
                <a:moveTo>
                  <a:pt x="2612541" y="836"/>
                </a:moveTo>
                <a:cubicBezTo>
                  <a:pt x="2715914" y="-4250"/>
                  <a:pt x="2831240" y="14695"/>
                  <a:pt x="2946311" y="35548"/>
                </a:cubicBezTo>
                <a:cubicBezTo>
                  <a:pt x="3291652" y="98106"/>
                  <a:pt x="3631144" y="182915"/>
                  <a:pt x="3961100" y="303581"/>
                </a:cubicBezTo>
                <a:cubicBezTo>
                  <a:pt x="4278341" y="419543"/>
                  <a:pt x="4581341" y="563350"/>
                  <a:pt x="4854588" y="764502"/>
                </a:cubicBezTo>
                <a:cubicBezTo>
                  <a:pt x="5067438" y="921152"/>
                  <a:pt x="5250408" y="1105521"/>
                  <a:pt x="5377813" y="1339732"/>
                </a:cubicBezTo>
                <a:cubicBezTo>
                  <a:pt x="5459812" y="1489986"/>
                  <a:pt x="5510304" y="1655396"/>
                  <a:pt x="5526198" y="1825829"/>
                </a:cubicBezTo>
                <a:cubicBezTo>
                  <a:pt x="5538277" y="1951327"/>
                  <a:pt x="5527342" y="2074917"/>
                  <a:pt x="5510558" y="2199398"/>
                </a:cubicBezTo>
                <a:cubicBezTo>
                  <a:pt x="5502967" y="2266991"/>
                  <a:pt x="5502713" y="2335195"/>
                  <a:pt x="5509796" y="2402839"/>
                </a:cubicBezTo>
                <a:cubicBezTo>
                  <a:pt x="5534208" y="2664197"/>
                  <a:pt x="5468472" y="2926051"/>
                  <a:pt x="5323520" y="3144890"/>
                </a:cubicBezTo>
                <a:cubicBezTo>
                  <a:pt x="5201340" y="3332234"/>
                  <a:pt x="5041042" y="3491719"/>
                  <a:pt x="4853062" y="3612932"/>
                </a:cubicBezTo>
                <a:cubicBezTo>
                  <a:pt x="4671110" y="3732072"/>
                  <a:pt x="4498566" y="3864563"/>
                  <a:pt x="4316359" y="3982940"/>
                </a:cubicBezTo>
                <a:cubicBezTo>
                  <a:pt x="4019717" y="4175573"/>
                  <a:pt x="3701077" y="4317347"/>
                  <a:pt x="3352557" y="4386771"/>
                </a:cubicBezTo>
                <a:cubicBezTo>
                  <a:pt x="3160954" y="4425590"/>
                  <a:pt x="2964456" y="4434173"/>
                  <a:pt x="2770207" y="4412201"/>
                </a:cubicBezTo>
                <a:cubicBezTo>
                  <a:pt x="2685525" y="4402537"/>
                  <a:pt x="2599953" y="4402410"/>
                  <a:pt x="2514889" y="4393637"/>
                </a:cubicBezTo>
                <a:cubicBezTo>
                  <a:pt x="2307137" y="4370851"/>
                  <a:pt x="2102209" y="4327277"/>
                  <a:pt x="1903167" y="4263562"/>
                </a:cubicBezTo>
                <a:cubicBezTo>
                  <a:pt x="1560623" y="4156119"/>
                  <a:pt x="1238932" y="4006972"/>
                  <a:pt x="948393" y="3794249"/>
                </a:cubicBezTo>
                <a:cubicBezTo>
                  <a:pt x="647554" y="3573897"/>
                  <a:pt x="396813" y="3308660"/>
                  <a:pt x="223634" y="2975526"/>
                </a:cubicBezTo>
                <a:cubicBezTo>
                  <a:pt x="129454" y="2796370"/>
                  <a:pt x="67150" y="2602198"/>
                  <a:pt x="39520" y="2401695"/>
                </a:cubicBezTo>
                <a:cubicBezTo>
                  <a:pt x="34510" y="2367555"/>
                  <a:pt x="26729" y="2333872"/>
                  <a:pt x="16252" y="2300991"/>
                </a:cubicBezTo>
                <a:cubicBezTo>
                  <a:pt x="-9179" y="2218598"/>
                  <a:pt x="-24" y="2135695"/>
                  <a:pt x="11801" y="2053556"/>
                </a:cubicBezTo>
                <a:cubicBezTo>
                  <a:pt x="93686" y="1480615"/>
                  <a:pt x="377868" y="1021983"/>
                  <a:pt x="812850" y="651084"/>
                </a:cubicBezTo>
                <a:cubicBezTo>
                  <a:pt x="1176755" y="340201"/>
                  <a:pt x="1598260" y="146042"/>
                  <a:pt x="2066810" y="52586"/>
                </a:cubicBezTo>
                <a:cubicBezTo>
                  <a:pt x="2154544" y="35039"/>
                  <a:pt x="2243041" y="23087"/>
                  <a:pt x="2332046" y="14441"/>
                </a:cubicBezTo>
                <a:cubicBezTo>
                  <a:pt x="2421052" y="5794"/>
                  <a:pt x="2508913" y="2107"/>
                  <a:pt x="2612541" y="836"/>
                </a:cubicBezTo>
                <a:close/>
              </a:path>
            </a:pathLst>
          </a:custGeom>
        </p:spPr>
      </p:pic>
      <p:sp>
        <p:nvSpPr>
          <p:cNvPr id="13" name="Rectangle 6">
            <a:extLst>
              <a:ext uri="{FF2B5EF4-FFF2-40B4-BE49-F238E27FC236}">
                <a16:creationId xmlns:a16="http://schemas.microsoft.com/office/drawing/2014/main" id="{3EB27620-B0B1-4232-A055-99D347606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3815" y="2895147"/>
            <a:ext cx="3474720" cy="27432"/>
          </a:xfrm>
          <a:custGeom>
            <a:avLst/>
            <a:gdLst>
              <a:gd name="connsiteX0" fmla="*/ 0 w 3474720"/>
              <a:gd name="connsiteY0" fmla="*/ 0 h 27432"/>
              <a:gd name="connsiteX1" fmla="*/ 660197 w 3474720"/>
              <a:gd name="connsiteY1" fmla="*/ 0 h 27432"/>
              <a:gd name="connsiteX2" fmla="*/ 1355141 w 3474720"/>
              <a:gd name="connsiteY2" fmla="*/ 0 h 27432"/>
              <a:gd name="connsiteX3" fmla="*/ 2084832 w 3474720"/>
              <a:gd name="connsiteY3" fmla="*/ 0 h 27432"/>
              <a:gd name="connsiteX4" fmla="*/ 2814523 w 3474720"/>
              <a:gd name="connsiteY4" fmla="*/ 0 h 27432"/>
              <a:gd name="connsiteX5" fmla="*/ 3474720 w 3474720"/>
              <a:gd name="connsiteY5" fmla="*/ 0 h 27432"/>
              <a:gd name="connsiteX6" fmla="*/ 3474720 w 3474720"/>
              <a:gd name="connsiteY6" fmla="*/ 27432 h 27432"/>
              <a:gd name="connsiteX7" fmla="*/ 2710282 w 3474720"/>
              <a:gd name="connsiteY7" fmla="*/ 27432 h 27432"/>
              <a:gd name="connsiteX8" fmla="*/ 1945843 w 3474720"/>
              <a:gd name="connsiteY8" fmla="*/ 27432 h 27432"/>
              <a:gd name="connsiteX9" fmla="*/ 1250899 w 3474720"/>
              <a:gd name="connsiteY9" fmla="*/ 27432 h 27432"/>
              <a:gd name="connsiteX10" fmla="*/ 0 w 3474720"/>
              <a:gd name="connsiteY10" fmla="*/ 27432 h 27432"/>
              <a:gd name="connsiteX11" fmla="*/ 0 w 347472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74720" h="27432" fill="none" extrusionOk="0">
                <a:moveTo>
                  <a:pt x="0" y="0"/>
                </a:moveTo>
                <a:cubicBezTo>
                  <a:pt x="307185" y="-8713"/>
                  <a:pt x="392307" y="-13121"/>
                  <a:pt x="660197" y="0"/>
                </a:cubicBezTo>
                <a:cubicBezTo>
                  <a:pt x="928087" y="13121"/>
                  <a:pt x="1167029" y="-2668"/>
                  <a:pt x="1355141" y="0"/>
                </a:cubicBezTo>
                <a:cubicBezTo>
                  <a:pt x="1543253" y="2668"/>
                  <a:pt x="1739408" y="-6709"/>
                  <a:pt x="2084832" y="0"/>
                </a:cubicBezTo>
                <a:cubicBezTo>
                  <a:pt x="2430256" y="6709"/>
                  <a:pt x="2538889" y="29706"/>
                  <a:pt x="2814523" y="0"/>
                </a:cubicBezTo>
                <a:cubicBezTo>
                  <a:pt x="3090157" y="-29706"/>
                  <a:pt x="3152920" y="-15446"/>
                  <a:pt x="3474720" y="0"/>
                </a:cubicBezTo>
                <a:cubicBezTo>
                  <a:pt x="3473554" y="7395"/>
                  <a:pt x="3474765" y="21864"/>
                  <a:pt x="3474720" y="27432"/>
                </a:cubicBezTo>
                <a:cubicBezTo>
                  <a:pt x="3275380" y="12730"/>
                  <a:pt x="2958934" y="10130"/>
                  <a:pt x="2710282" y="27432"/>
                </a:cubicBezTo>
                <a:cubicBezTo>
                  <a:pt x="2461630" y="44734"/>
                  <a:pt x="2131168" y="43757"/>
                  <a:pt x="1945843" y="27432"/>
                </a:cubicBezTo>
                <a:cubicBezTo>
                  <a:pt x="1760518" y="11107"/>
                  <a:pt x="1444829" y="-3738"/>
                  <a:pt x="1250899" y="27432"/>
                </a:cubicBezTo>
                <a:cubicBezTo>
                  <a:pt x="1056969" y="58602"/>
                  <a:pt x="444992" y="52761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474720" h="27432" stroke="0" extrusionOk="0">
                <a:moveTo>
                  <a:pt x="0" y="0"/>
                </a:moveTo>
                <a:cubicBezTo>
                  <a:pt x="300114" y="-5103"/>
                  <a:pt x="525093" y="-25284"/>
                  <a:pt x="660197" y="0"/>
                </a:cubicBezTo>
                <a:cubicBezTo>
                  <a:pt x="795301" y="25284"/>
                  <a:pt x="1023172" y="17955"/>
                  <a:pt x="1250899" y="0"/>
                </a:cubicBezTo>
                <a:cubicBezTo>
                  <a:pt x="1478626" y="-17955"/>
                  <a:pt x="1782079" y="-27844"/>
                  <a:pt x="2015338" y="0"/>
                </a:cubicBezTo>
                <a:cubicBezTo>
                  <a:pt x="2248597" y="27844"/>
                  <a:pt x="2491007" y="27648"/>
                  <a:pt x="2675534" y="0"/>
                </a:cubicBezTo>
                <a:cubicBezTo>
                  <a:pt x="2860061" y="-27648"/>
                  <a:pt x="3088679" y="-3661"/>
                  <a:pt x="3474720" y="0"/>
                </a:cubicBezTo>
                <a:cubicBezTo>
                  <a:pt x="3474913" y="12649"/>
                  <a:pt x="3473732" y="17989"/>
                  <a:pt x="3474720" y="27432"/>
                </a:cubicBezTo>
                <a:cubicBezTo>
                  <a:pt x="3317198" y="15714"/>
                  <a:pt x="2959205" y="52182"/>
                  <a:pt x="2779776" y="27432"/>
                </a:cubicBezTo>
                <a:cubicBezTo>
                  <a:pt x="2600347" y="2682"/>
                  <a:pt x="2382660" y="-684"/>
                  <a:pt x="2015338" y="27432"/>
                </a:cubicBezTo>
                <a:cubicBezTo>
                  <a:pt x="1648016" y="55548"/>
                  <a:pt x="1641073" y="39646"/>
                  <a:pt x="1424635" y="27432"/>
                </a:cubicBezTo>
                <a:cubicBezTo>
                  <a:pt x="1208197" y="15218"/>
                  <a:pt x="1021559" y="15893"/>
                  <a:pt x="729691" y="27432"/>
                </a:cubicBezTo>
                <a:cubicBezTo>
                  <a:pt x="437823" y="38971"/>
                  <a:pt x="153856" y="-2647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C35A4D"/>
          </a:solidFill>
          <a:ln w="38100" cap="rnd">
            <a:solidFill>
              <a:srgbClr val="C35A4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943D9-31F1-5440-973C-81C04E383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34585" y="3164618"/>
            <a:ext cx="4584921" cy="30214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latin typeface="Comic Sans MS" panose="030F0902030302020204" pitchFamily="66" charset="0"/>
              </a:rPr>
              <a:t>Kayla Macaione</a:t>
            </a:r>
          </a:p>
          <a:p>
            <a:r>
              <a:rPr lang="en-US" b="1">
                <a:latin typeface="Comic Sans MS" panose="030F0902030302020204" pitchFamily="66" charset="0"/>
              </a:rPr>
              <a:t>Eric Medina</a:t>
            </a:r>
          </a:p>
          <a:p>
            <a:r>
              <a:rPr lang="en-US" b="1">
                <a:latin typeface="Comic Sans MS" panose="030F0902030302020204" pitchFamily="66" charset="0"/>
              </a:rPr>
              <a:t>Amusa Adebayo</a:t>
            </a:r>
          </a:p>
          <a:p>
            <a:r>
              <a:rPr lang="en-US" b="1">
                <a:latin typeface="Comic Sans MS" panose="030F0902030302020204" pitchFamily="66" charset="0"/>
              </a:rPr>
              <a:t>Jillian Nemec</a:t>
            </a:r>
          </a:p>
        </p:txBody>
      </p:sp>
    </p:spTree>
    <p:extLst>
      <p:ext uri="{BB962C8B-B14F-4D97-AF65-F5344CB8AC3E}">
        <p14:creationId xmlns:p14="http://schemas.microsoft.com/office/powerpoint/2010/main" val="521054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643CC-A9C8-1E42-A587-6980D64D9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CFDAF-77B2-4C4D-ACB1-B4D415FA2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95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5C874-FB04-1141-BEF6-622D92C4A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Details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555E3-1DA3-1E46-95D7-7AE37AACA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800" b="1" dirty="0"/>
              <a:t>Research questions to answer</a:t>
            </a:r>
          </a:p>
          <a:p>
            <a:r>
              <a:rPr lang="en-US" dirty="0"/>
              <a:t>Silo vs. product category</a:t>
            </a:r>
          </a:p>
          <a:p>
            <a:r>
              <a:rPr lang="en-US" dirty="0"/>
              <a:t>Top items vs # of customers buying the item(top 5)</a:t>
            </a:r>
          </a:p>
          <a:p>
            <a:r>
              <a:rPr lang="en-US" dirty="0"/>
              <a:t>Item sales vs date added</a:t>
            </a:r>
          </a:p>
          <a:p>
            <a:r>
              <a:rPr lang="en-US" dirty="0"/>
              <a:t>Sales by category 2019 vs 2020</a:t>
            </a:r>
          </a:p>
          <a:p>
            <a:r>
              <a:rPr lang="en-US" dirty="0"/>
              <a:t>How does purchasing data compare from 2019 to 2020?</a:t>
            </a:r>
          </a:p>
          <a:p>
            <a:pPr fontAlgn="base"/>
            <a:r>
              <a:rPr lang="en-US" dirty="0"/>
              <a:t>What are the sales by month overall?</a:t>
            </a:r>
          </a:p>
          <a:p>
            <a:pPr fontAlgn="base"/>
            <a:r>
              <a:rPr lang="en-US" dirty="0"/>
              <a:t>What are the top 5 products by quarter, year?</a:t>
            </a:r>
          </a:p>
          <a:p>
            <a:pPr fontAlgn="base"/>
            <a:r>
              <a:rPr lang="en-US" dirty="0"/>
              <a:t>What can we anticipate for sales/manufacturing in 2021? (Regression model)</a:t>
            </a:r>
          </a:p>
          <a:p>
            <a:pPr lvl="1" fontAlgn="base"/>
            <a:r>
              <a:rPr lang="en-US" dirty="0" err="1"/>
              <a:t>GeoAPI</a:t>
            </a:r>
            <a:r>
              <a:rPr lang="en-US" dirty="0"/>
              <a:t>????</a:t>
            </a:r>
          </a:p>
        </p:txBody>
      </p:sp>
    </p:spTree>
    <p:extLst>
      <p:ext uri="{BB962C8B-B14F-4D97-AF65-F5344CB8AC3E}">
        <p14:creationId xmlns:p14="http://schemas.microsoft.com/office/powerpoint/2010/main" val="3075432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8C366-2D4E-4F40-A434-4E5CF060C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Breakdown of tasks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3280A4-76D5-2542-A890-01C8BDB62E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Breakdown of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E648D-6AE2-1547-A97A-8E4357FE3F1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dirty="0"/>
              <a:t>Silos vs. Product Category Comparisons - Jillian</a:t>
            </a:r>
          </a:p>
          <a:p>
            <a:pPr fontAlgn="base"/>
            <a:r>
              <a:rPr lang="en-US" dirty="0"/>
              <a:t>Sales by Category Yearly Comparisons - Eric</a:t>
            </a:r>
          </a:p>
          <a:p>
            <a:pPr fontAlgn="base"/>
            <a:r>
              <a:rPr lang="en-US" dirty="0"/>
              <a:t>Item Sales vs Date Added Comparisons - </a:t>
            </a:r>
            <a:r>
              <a:rPr lang="en-US" dirty="0" err="1"/>
              <a:t>Amusa</a:t>
            </a:r>
            <a:endParaRPr lang="en-US" dirty="0"/>
          </a:p>
          <a:p>
            <a:pPr fontAlgn="base"/>
            <a:r>
              <a:rPr lang="en-US" dirty="0"/>
              <a:t>Top Items vs. # of Customers Purchasing - Kayla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73E82-3736-3846-9AD3-79462605FF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BF954B-7D43-5645-8AD3-6E2BA3AEFA5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Sat - 2/12 - Have at least 1 visualization of data &amp; work on any coding issues. </a:t>
            </a:r>
          </a:p>
          <a:p>
            <a:r>
              <a:rPr lang="en-US" dirty="0"/>
              <a:t>EOD Saturday - Determine if any additional visualizations may be needed or if any further analysis is needed to make data more interesting.</a:t>
            </a:r>
          </a:p>
          <a:p>
            <a:r>
              <a:rPr lang="en-US" dirty="0"/>
              <a:t>Monday 2/15 - Check-in &amp; confirm our coding is in a good place &amp; troubleshoot any issues (if any).</a:t>
            </a:r>
          </a:p>
          <a:p>
            <a:r>
              <a:rPr lang="en-US" dirty="0"/>
              <a:t>Wed 2/17 - Get slide deck together, prepare presentation</a:t>
            </a:r>
          </a:p>
        </p:txBody>
      </p:sp>
    </p:spTree>
    <p:extLst>
      <p:ext uri="{BB962C8B-B14F-4D97-AF65-F5344CB8AC3E}">
        <p14:creationId xmlns:p14="http://schemas.microsoft.com/office/powerpoint/2010/main" val="2019711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17D075C-D87F-EB4A-BD95-855B1C142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6000" dirty="0"/>
              <a:t>Silos vs. Product Category Comparisons - Jillian</a:t>
            </a:r>
          </a:p>
        </p:txBody>
      </p:sp>
      <p:pic>
        <p:nvPicPr>
          <p:cNvPr id="7" name="Picture 6" descr="A close up of a computer keyboard&#10;&#10;Description automatically generated">
            <a:extLst>
              <a:ext uri="{FF2B5EF4-FFF2-40B4-BE49-F238E27FC236}">
                <a16:creationId xmlns:a16="http://schemas.microsoft.com/office/drawing/2014/main" id="{2F837DEB-8A0C-4634-9ADF-2E82E3521A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2385060" y="2223131"/>
            <a:ext cx="7421880" cy="417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48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53B15-D65E-E646-B84D-3E6418124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35A4D"/>
                </a:solidFill>
              </a:rPr>
              <a:t>Silo vs. product category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4D71F-793F-2341-A72B-774FEEC45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12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17D075C-D87F-EB4A-BD95-855B1C142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6000" b="1" dirty="0">
                <a:solidFill>
                  <a:schemeClr val="accent6">
                    <a:lumMod val="75000"/>
                  </a:schemeClr>
                </a:solidFill>
              </a:rPr>
              <a:t>Sales by Category Yearly Comparisons - Eric</a:t>
            </a:r>
          </a:p>
        </p:txBody>
      </p:sp>
      <p:pic>
        <p:nvPicPr>
          <p:cNvPr id="7" name="Picture 6" descr="A close up of a computer keyboard&#10;&#10;Description automatically generated">
            <a:extLst>
              <a:ext uri="{FF2B5EF4-FFF2-40B4-BE49-F238E27FC236}">
                <a16:creationId xmlns:a16="http://schemas.microsoft.com/office/drawing/2014/main" id="{2F837DEB-8A0C-4634-9ADF-2E82E3521A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2385060" y="2223131"/>
            <a:ext cx="7421880" cy="417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99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84127-D1FD-F749-BEE7-6F032819E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Sales by Category Yearly Comparisons - Eric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CF0264-9D38-4840-9EA9-FE20E4F07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496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2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SketchyVTI">
  <a:themeElements>
    <a:clrScheme name="AnalogousFromRegularSeedLeftStep">
      <a:dk1>
        <a:srgbClr val="000000"/>
      </a:dk1>
      <a:lt1>
        <a:srgbClr val="FFFFFF"/>
      </a:lt1>
      <a:dk2>
        <a:srgbClr val="242E41"/>
      </a:dk2>
      <a:lt2>
        <a:srgbClr val="E2E7E8"/>
      </a:lt2>
      <a:accent1>
        <a:srgbClr val="C35A4D"/>
      </a:accent1>
      <a:accent2>
        <a:srgbClr val="B13B5F"/>
      </a:accent2>
      <a:accent3>
        <a:srgbClr val="C34DA3"/>
      </a:accent3>
      <a:accent4>
        <a:srgbClr val="A13BB1"/>
      </a:accent4>
      <a:accent5>
        <a:srgbClr val="814DC3"/>
      </a:accent5>
      <a:accent6>
        <a:srgbClr val="514EB9"/>
      </a:accent6>
      <a:hlink>
        <a:srgbClr val="338F9A"/>
      </a:hlink>
      <a:folHlink>
        <a:srgbClr val="7F7F7F"/>
      </a:folHlink>
    </a:clrScheme>
    <a:fontScheme name="Sketchy_SerifHand">
      <a:majorFont>
        <a:latin typeface="The Serif Hand Black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298</Words>
  <Application>Microsoft Macintosh PowerPoint</Application>
  <PresentationFormat>Widescreen</PresentationFormat>
  <Paragraphs>44</Paragraphs>
  <Slides>16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APPLE CHANCERY</vt:lpstr>
      <vt:lpstr>APPLE CHANCERY</vt:lpstr>
      <vt:lpstr>Arial</vt:lpstr>
      <vt:lpstr>Calibri</vt:lpstr>
      <vt:lpstr>Comic Sans MS</vt:lpstr>
      <vt:lpstr>Helvetica</vt:lpstr>
      <vt:lpstr>The Hand</vt:lpstr>
      <vt:lpstr>The Serif Hand Black</vt:lpstr>
      <vt:lpstr>SketchyVTI</vt:lpstr>
      <vt:lpstr>Trend Analysis of Nuance Sales Data </vt:lpstr>
      <vt:lpstr>TEAM MEMBNERS</vt:lpstr>
      <vt:lpstr>Project Overview</vt:lpstr>
      <vt:lpstr>Project Details</vt:lpstr>
      <vt:lpstr>Breakdown of tasks</vt:lpstr>
      <vt:lpstr>Silos vs. Product Category Comparisons - Jillian</vt:lpstr>
      <vt:lpstr>Silo vs. product category</vt:lpstr>
      <vt:lpstr>Sales by Category Yearly Comparisons - Eric</vt:lpstr>
      <vt:lpstr>Sales by Category Yearly Comparisons - Eric</vt:lpstr>
      <vt:lpstr>Item Sales vs Date Added Comparisons - Amusa</vt:lpstr>
      <vt:lpstr>Item Sales vs Date Added Comparisons - Amusa</vt:lpstr>
      <vt:lpstr>Top items vs # of customers buying the item(top 5)-Kayla</vt:lpstr>
      <vt:lpstr>Top items vs # of customers buying the item(top 5)-Kayla</vt:lpstr>
      <vt:lpstr>CONCLUSIONS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Management System - Application to Teaching &amp; Assessment. </dc:title>
  <dc:creator>Microsoft Office User</dc:creator>
  <cp:lastModifiedBy>Adebayo, Amusa Sarafadeen</cp:lastModifiedBy>
  <cp:revision>7</cp:revision>
  <cp:lastPrinted>2020-07-11T10:27:13Z</cp:lastPrinted>
  <dcterms:created xsi:type="dcterms:W3CDTF">2020-07-11T10:07:41Z</dcterms:created>
  <dcterms:modified xsi:type="dcterms:W3CDTF">2021-02-11T04:17:54Z</dcterms:modified>
</cp:coreProperties>
</file>

<file path=docProps/thumbnail.jpeg>
</file>